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0" r:id="rId2"/>
    <p:sldId id="287" r:id="rId3"/>
    <p:sldId id="289" r:id="rId4"/>
    <p:sldId id="291" r:id="rId5"/>
    <p:sldId id="292" r:id="rId6"/>
    <p:sldId id="293" r:id="rId7"/>
    <p:sldId id="294" r:id="rId8"/>
    <p:sldId id="296" r:id="rId9"/>
    <p:sldId id="302" r:id="rId10"/>
    <p:sldId id="295" r:id="rId11"/>
    <p:sldId id="298" r:id="rId12"/>
    <p:sldId id="297" r:id="rId13"/>
    <p:sldId id="300" r:id="rId14"/>
    <p:sldId id="301" r:id="rId15"/>
    <p:sldId id="299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511590-626A-4A38-A18D-F122D4ADDD10}" type="datetimeFigureOut">
              <a:rPr lang="es-ES"/>
              <a:pPr>
                <a:defRPr/>
              </a:pPr>
              <a:t>27/03/2016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1582EEC-7E7B-4E76-B2E7-D08487EB7AF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033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82EEC-7E7B-4E76-B2E7-D08487EB7AFB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82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185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889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94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12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86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89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03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45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885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13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10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27/03/2016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>
                <a:latin typeface="Calibri" panose="020F0502020204030204" pitchFamily="34" charset="0"/>
              </a:rPr>
              <a:pPr>
                <a:defRPr/>
              </a:pPr>
              <a:t>‹Nº›</a:t>
            </a:fld>
            <a:endParaRPr 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69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D:\W Varios\Logos\Logo 2008\Logo0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59533" cy="227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1619672" y="83321"/>
            <a:ext cx="7215187" cy="2193552"/>
          </a:xfrm>
        </p:spPr>
        <p:txBody>
          <a:bodyPr/>
          <a:lstStyle/>
          <a:p>
            <a:r>
              <a:rPr lang="es-ES" sz="3100" b="1" u="sng" dirty="0" smtClean="0"/>
              <a:t>Tema: Técnicas Básicas Excel (I)</a:t>
            </a:r>
            <a:br>
              <a:rPr lang="es-ES" sz="3100" b="1" u="sng" dirty="0" smtClean="0"/>
            </a:br>
            <a:r>
              <a:rPr lang="es-ES" sz="2800" i="1" dirty="0" smtClean="0"/>
              <a:t>Trucos</a:t>
            </a:r>
            <a:r>
              <a:rPr lang="es-ES" sz="2800" i="1" dirty="0"/>
              <a:t>, opciones y personalización de Excel</a:t>
            </a:r>
          </a:p>
        </p:txBody>
      </p:sp>
      <p:sp>
        <p:nvSpPr>
          <p:cNvPr id="9" name="2 Subtítulo"/>
          <p:cNvSpPr>
            <a:spLocks noGrp="1"/>
          </p:cNvSpPr>
          <p:nvPr>
            <p:ph type="subTitle" idx="1"/>
          </p:nvPr>
        </p:nvSpPr>
        <p:spPr>
          <a:xfrm>
            <a:off x="107504" y="2303810"/>
            <a:ext cx="8856984" cy="2349326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ES" sz="2000" b="1" u="sng" dirty="0" smtClean="0"/>
              <a:t>Índice:</a:t>
            </a:r>
          </a:p>
          <a:p>
            <a:pPr algn="just"/>
            <a:r>
              <a:rPr lang="es-ES" sz="1800" b="1" dirty="0" smtClean="0"/>
              <a:t>1 </a:t>
            </a:r>
            <a:r>
              <a:rPr lang="es-ES" sz="1800" b="1" dirty="0"/>
              <a:t>Administración de nombres en Excel</a:t>
            </a:r>
          </a:p>
          <a:p>
            <a:pPr algn="just"/>
            <a:r>
              <a:rPr lang="es-ES" sz="1800" b="1" dirty="0"/>
              <a:t>2 Trabajando con formatos y comentarios de celdas</a:t>
            </a:r>
          </a:p>
          <a:p>
            <a:pPr algn="just"/>
            <a:r>
              <a:rPr lang="es-ES" sz="1800" b="1" dirty="0"/>
              <a:t>3 Atajos de teclado útiles en Excel. Aumentando la productividad</a:t>
            </a:r>
          </a:p>
          <a:p>
            <a:pPr algn="just"/>
            <a:r>
              <a:rPr lang="es-ES" sz="1800" b="1" dirty="0"/>
              <a:t>4 Proteger Libro, Hojas, Celdas y Fórmulas</a:t>
            </a:r>
          </a:p>
          <a:p>
            <a:pPr algn="just"/>
            <a:r>
              <a:rPr lang="es-ES" sz="1800" b="1" dirty="0"/>
              <a:t>5 Control y gestión de vistas en Excel</a:t>
            </a:r>
          </a:p>
          <a:p>
            <a:pPr algn="just"/>
            <a:r>
              <a:rPr lang="es-ES" sz="1800" b="1" dirty="0"/>
              <a:t>6 Otras utilidades poco conocidas</a:t>
            </a:r>
          </a:p>
          <a:p>
            <a:pPr lvl="0" algn="just"/>
            <a:endParaRPr lang="es-ES" sz="1800" b="1" dirty="0"/>
          </a:p>
        </p:txBody>
      </p:sp>
    </p:spTree>
    <p:extLst>
      <p:ext uri="{BB962C8B-B14F-4D97-AF65-F5344CB8AC3E}">
        <p14:creationId xmlns:p14="http://schemas.microsoft.com/office/powerpoint/2010/main" val="28271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107505" y="116632"/>
            <a:ext cx="3240360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Copiar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pegar de forma automática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3616525" y="120175"/>
            <a:ext cx="3798168" cy="400110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2000" dirty="0" err="1">
                <a:solidFill>
                  <a:schemeClr val="dk1"/>
                </a:solidFill>
                <a:latin typeface="+mn-lt"/>
                <a:cs typeface="+mn-cs"/>
              </a:rPr>
              <a:t>Ctrl+C</a:t>
            </a:r>
            <a:r>
              <a:rPr lang="es-ES" sz="2000" dirty="0">
                <a:solidFill>
                  <a:schemeClr val="dk1"/>
                </a:solidFill>
                <a:latin typeface="+mn-lt"/>
                <a:cs typeface="+mn-cs"/>
              </a:rPr>
              <a:t> =Copiar    -    </a:t>
            </a:r>
            <a:r>
              <a:rPr lang="es-ES" sz="2000" dirty="0" err="1">
                <a:solidFill>
                  <a:schemeClr val="dk1"/>
                </a:solidFill>
                <a:latin typeface="+mn-lt"/>
                <a:cs typeface="+mn-cs"/>
              </a:rPr>
              <a:t>Ctrl+V</a:t>
            </a:r>
            <a:r>
              <a:rPr lang="es-ES" sz="2000" dirty="0">
                <a:solidFill>
                  <a:schemeClr val="dk1"/>
                </a:solidFill>
                <a:latin typeface="+mn-lt"/>
                <a:cs typeface="+mn-cs"/>
              </a:rPr>
              <a:t> = Pegar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7505" y="836712"/>
            <a:ext cx="3240360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 y gestión de vistas en Excel</a:t>
            </a:r>
          </a:p>
        </p:txBody>
      </p:sp>
    </p:spTree>
    <p:extLst>
      <p:ext uri="{BB962C8B-B14F-4D97-AF65-F5344CB8AC3E}">
        <p14:creationId xmlns:p14="http://schemas.microsoft.com/office/powerpoint/2010/main" val="57329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7377" y="101728"/>
            <a:ext cx="8856984" cy="2967231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Administración de nombres en Excel</a:t>
            </a:r>
          </a:p>
          <a:p>
            <a:pPr algn="just"/>
            <a:r>
              <a:rPr lang="es-ES" sz="1800" b="1" dirty="0"/>
              <a:t>2 Trabajando con formatos y comentarios de celdas</a:t>
            </a:r>
          </a:p>
          <a:p>
            <a:pPr algn="just"/>
            <a:r>
              <a:rPr lang="es-ES" sz="1800" b="1" dirty="0"/>
              <a:t>3 Atajos de teclado útiles en Excel. Aumentando la productividad</a:t>
            </a:r>
          </a:p>
          <a:p>
            <a:pPr algn="just"/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4 </a:t>
            </a:r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Proteger Libro, Hojas, Celdas y Fórmulas</a:t>
            </a:r>
          </a:p>
          <a:p>
            <a:pPr marL="457200" lvl="2" algn="just"/>
            <a:r>
              <a:rPr lang="es-ES" sz="1400" b="1" dirty="0"/>
              <a:t>Proteger un archivo con contraseña</a:t>
            </a:r>
          </a:p>
          <a:p>
            <a:pPr lvl="1" algn="just"/>
            <a:r>
              <a:rPr lang="es-ES" sz="1400" b="1" dirty="0"/>
              <a:t>¿Cómo ver todas las fórmulas de la hoja de cálculo? CTRL+` </a:t>
            </a:r>
            <a:endParaRPr lang="es-ES" sz="1400" b="1" dirty="0" smtClean="0"/>
          </a:p>
          <a:p>
            <a:pPr lvl="1" algn="just"/>
            <a:r>
              <a:rPr lang="es-ES" sz="1400" b="1" dirty="0" smtClean="0"/>
              <a:t>Ocultar </a:t>
            </a:r>
            <a:r>
              <a:rPr lang="es-ES" sz="1400" b="1" dirty="0"/>
              <a:t>las formulas de una celda o de un </a:t>
            </a:r>
            <a:r>
              <a:rPr lang="es-ES" sz="1400" b="1" dirty="0" smtClean="0"/>
              <a:t>libro</a:t>
            </a:r>
          </a:p>
          <a:p>
            <a:pPr lvl="1" algn="just"/>
            <a:r>
              <a:rPr lang="es-ES" sz="1400" b="1" dirty="0"/>
              <a:t>Proteger celdas</a:t>
            </a:r>
          </a:p>
          <a:p>
            <a:pPr algn="just"/>
            <a:r>
              <a:rPr lang="es-ES" sz="1800" b="1" dirty="0" smtClean="0"/>
              <a:t>5 Control y gestión de vistas en Excel</a:t>
            </a:r>
          </a:p>
          <a:p>
            <a:pPr algn="just"/>
            <a:r>
              <a:rPr lang="es-ES" sz="1800" b="1" dirty="0" smtClean="0"/>
              <a:t>6 Otras utilidades poco conocidas</a:t>
            </a:r>
          </a:p>
          <a:p>
            <a:pPr lvl="0" algn="just"/>
            <a:endParaRPr lang="es-ES" sz="1800" b="1" dirty="0"/>
          </a:p>
        </p:txBody>
      </p:sp>
      <p:sp>
        <p:nvSpPr>
          <p:cNvPr id="4" name="Rectángulo 3"/>
          <p:cNvSpPr/>
          <p:nvPr/>
        </p:nvSpPr>
        <p:spPr>
          <a:xfrm>
            <a:off x="67377" y="3212976"/>
            <a:ext cx="3240360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it-IT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Proteger </a:t>
            </a:r>
            <a:r>
              <a:rPr lang="it-IT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archivo con </a:t>
            </a:r>
            <a:r>
              <a:rPr lang="it-IT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contraseña</a:t>
            </a:r>
            <a:endParaRPr lang="it-IT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4" descr="http://www.muywindows.com/media/2011/06/Carpeta_con_candado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553" y="3115625"/>
            <a:ext cx="780728" cy="533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4"/>
          <a:stretch>
            <a:fillRect/>
          </a:stretch>
        </p:blipFill>
        <p:spPr>
          <a:xfrm>
            <a:off x="5060476" y="3212976"/>
            <a:ext cx="3873500" cy="34099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Imagen 7" descr="003 Proteger un archivo Excel 2010 con contraseña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933056"/>
            <a:ext cx="3384376" cy="1831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292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/>
          <p:cNvSpPr/>
          <p:nvPr/>
        </p:nvSpPr>
        <p:spPr>
          <a:xfrm>
            <a:off x="107504" y="188640"/>
            <a:ext cx="5454352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¿Cómo ver todas las fórmulas de la hoja de cálculo? CTRL+` </a:t>
            </a:r>
          </a:p>
        </p:txBody>
      </p:sp>
      <p:pic>
        <p:nvPicPr>
          <p:cNvPr id="4" name="Imagen 3"/>
          <p:cNvPicPr/>
          <p:nvPr/>
        </p:nvPicPr>
        <p:blipFill>
          <a:blip r:embed="rId3"/>
          <a:stretch>
            <a:fillRect/>
          </a:stretch>
        </p:blipFill>
        <p:spPr>
          <a:xfrm>
            <a:off x="6012160" y="116632"/>
            <a:ext cx="2979415" cy="2376264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07504" y="2518929"/>
            <a:ext cx="5688632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Ocultar las formulas de una celda o de un libro </a:t>
            </a: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Proteger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celdas</a:t>
            </a:r>
          </a:p>
        </p:txBody>
      </p:sp>
      <p:pic>
        <p:nvPicPr>
          <p:cNvPr id="6" name="Imagen 5"/>
          <p:cNvPicPr/>
          <p:nvPr/>
        </p:nvPicPr>
        <p:blipFill>
          <a:blip r:embed="rId4"/>
          <a:stretch>
            <a:fillRect/>
          </a:stretch>
        </p:blipFill>
        <p:spPr>
          <a:xfrm>
            <a:off x="1619672" y="3027390"/>
            <a:ext cx="5616624" cy="364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80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7377" y="101729"/>
            <a:ext cx="8856984" cy="2535184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Administración de nombres en Excel</a:t>
            </a:r>
          </a:p>
          <a:p>
            <a:pPr algn="just"/>
            <a:r>
              <a:rPr lang="es-ES" sz="1800" b="1" dirty="0"/>
              <a:t>2 Trabajando con formatos y comentarios de celdas</a:t>
            </a:r>
          </a:p>
          <a:p>
            <a:pPr algn="just"/>
            <a:r>
              <a:rPr lang="es-ES" sz="1800" b="1" dirty="0"/>
              <a:t>3 Atajos de teclado útiles en Excel. Aumentando la productividad</a:t>
            </a:r>
          </a:p>
          <a:p>
            <a:pPr algn="just"/>
            <a:r>
              <a:rPr lang="es-ES" sz="1800" b="1" dirty="0"/>
              <a:t>4 Proteger Libro, Hojas, Celdas y Fórmulas</a:t>
            </a:r>
          </a:p>
          <a:p>
            <a:pPr algn="just"/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5 </a:t>
            </a:r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Control y gestión de vistas en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Excel</a:t>
            </a:r>
          </a:p>
          <a:p>
            <a:pPr lvl="1" algn="just"/>
            <a:r>
              <a:rPr lang="es-ES" sz="1400" b="1" dirty="0"/>
              <a:t>Inmovilizar paneles y dividir paneles en Excel</a:t>
            </a:r>
          </a:p>
          <a:p>
            <a:pPr lvl="1" algn="just"/>
            <a:r>
              <a:rPr lang="es-ES" sz="1400" b="1" dirty="0"/>
              <a:t>Crear una vista personal de Excel, fichero </a:t>
            </a:r>
            <a:r>
              <a:rPr lang="es-ES" sz="1400" b="1" dirty="0" err="1"/>
              <a:t>xlwy</a:t>
            </a:r>
            <a:endParaRPr lang="es-ES" sz="1400" b="1" dirty="0"/>
          </a:p>
          <a:p>
            <a:pPr algn="just"/>
            <a:r>
              <a:rPr lang="es-ES" sz="1800" b="1" dirty="0"/>
              <a:t>6 Otras utilidades poco </a:t>
            </a:r>
            <a:r>
              <a:rPr lang="es-ES" sz="1800" b="1" dirty="0" smtClean="0"/>
              <a:t>conocidas</a:t>
            </a:r>
            <a:endParaRPr lang="es-ES" sz="1800" b="1" dirty="0"/>
          </a:p>
        </p:txBody>
      </p:sp>
      <p:sp>
        <p:nvSpPr>
          <p:cNvPr id="2" name="Rectángulo 1"/>
          <p:cNvSpPr/>
          <p:nvPr/>
        </p:nvSpPr>
        <p:spPr>
          <a:xfrm>
            <a:off x="107504" y="2780928"/>
            <a:ext cx="4081567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Inmovilizar paneles y dividir paneles en Excel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74" y="3263497"/>
            <a:ext cx="6514286" cy="2628571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7504" y="6036083"/>
            <a:ext cx="4203395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Crear una vista personal de Excel, fichero </a:t>
            </a:r>
            <a:r>
              <a:rPr lang="es-ES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xlwy</a:t>
            </a:r>
            <a:endParaRPr lang="es-ES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95869" y="6040397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No en Excel 2103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421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2520280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Administración de nombres en Excel</a:t>
            </a:r>
          </a:p>
          <a:p>
            <a:pPr algn="just"/>
            <a:r>
              <a:rPr lang="es-ES" sz="1800" b="1" dirty="0"/>
              <a:t>2 Trabajando con formatos y comentarios de celdas</a:t>
            </a:r>
          </a:p>
          <a:p>
            <a:pPr algn="just"/>
            <a:r>
              <a:rPr lang="es-ES" sz="1800" b="1" dirty="0"/>
              <a:t>3 Atajos de teclado útiles en Excel. Aumentando la productividad</a:t>
            </a:r>
          </a:p>
          <a:p>
            <a:pPr algn="just"/>
            <a:r>
              <a:rPr lang="es-ES" sz="1800" b="1" dirty="0"/>
              <a:t>4 Proteger Libro, Hojas, Celdas y Fórmulas</a:t>
            </a:r>
          </a:p>
          <a:p>
            <a:pPr algn="just"/>
            <a:r>
              <a:rPr lang="es-ES" sz="1800" b="1" dirty="0"/>
              <a:t>5 Control y gestión de vistas en Excel</a:t>
            </a:r>
          </a:p>
          <a:p>
            <a:pPr algn="just"/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6 </a:t>
            </a:r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Otras utilidades poco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conocidas</a:t>
            </a:r>
          </a:p>
          <a:p>
            <a:pPr lvl="1" algn="just"/>
            <a:r>
              <a:rPr lang="es-ES" sz="1400" b="1" dirty="0"/>
              <a:t>Personalizando los comandos en la barra de acceso </a:t>
            </a:r>
            <a:r>
              <a:rPr lang="es-ES" sz="1400" b="1" dirty="0" smtClean="0"/>
              <a:t>directo</a:t>
            </a:r>
          </a:p>
          <a:p>
            <a:pPr lvl="1" algn="just"/>
            <a:r>
              <a:rPr lang="es-ES" sz="1400" b="1" dirty="0"/>
              <a:t>La herramienta Cámara</a:t>
            </a:r>
          </a:p>
          <a:p>
            <a:pPr algn="just"/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878" y="3140968"/>
            <a:ext cx="5057143" cy="3526833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107504" y="2669042"/>
            <a:ext cx="5625372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Personalizando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 comandos en la barra de acceso </a:t>
            </a: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directo</a:t>
            </a:r>
            <a:endParaRPr lang="es-ES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Imagen 7"/>
          <p:cNvPicPr/>
          <p:nvPr/>
        </p:nvPicPr>
        <p:blipFill>
          <a:blip r:embed="rId4"/>
          <a:stretch>
            <a:fillRect/>
          </a:stretch>
        </p:blipFill>
        <p:spPr>
          <a:xfrm>
            <a:off x="5162822" y="3645024"/>
            <a:ext cx="3816424" cy="2878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25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54551" y="116632"/>
            <a:ext cx="2304256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herramienta Cámara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358806" y="88721"/>
            <a:ext cx="6785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hacer una captura de pantalla, selecciona un rango de celdas y haz clic en el icono de la Cámara. Luego haz clic en otra área de la hoja y selecciona el formato en que quieras que sea copiado</a:t>
            </a:r>
            <a:endParaRPr lang="es-ES" dirty="0"/>
          </a:p>
        </p:txBody>
      </p:sp>
      <p:pic>
        <p:nvPicPr>
          <p:cNvPr id="6" name="Imagen 5"/>
          <p:cNvPicPr/>
          <p:nvPr/>
        </p:nvPicPr>
        <p:blipFill>
          <a:blip r:embed="rId3"/>
          <a:stretch>
            <a:fillRect/>
          </a:stretch>
        </p:blipFill>
        <p:spPr>
          <a:xfrm>
            <a:off x="172491" y="1063261"/>
            <a:ext cx="3447415" cy="1275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2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2467238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1 </a:t>
            </a:r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Administración de nombres en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Excel</a:t>
            </a:r>
          </a:p>
          <a:p>
            <a:pPr lvl="1" algn="just">
              <a:spcBef>
                <a:spcPts val="0"/>
              </a:spcBef>
            </a:pPr>
            <a:r>
              <a:rPr lang="es-ES" sz="1400" b="1" dirty="0"/>
              <a:t>Definición de rangos simples Rangos simples basados en tabla o una celda</a:t>
            </a:r>
          </a:p>
          <a:p>
            <a:pPr lvl="1" algn="just">
              <a:spcBef>
                <a:spcPts val="0"/>
              </a:spcBef>
            </a:pPr>
            <a:r>
              <a:rPr lang="es-ES" sz="1400" b="1" dirty="0"/>
              <a:t>Rangos dinámicos. Funciones </a:t>
            </a:r>
            <a:r>
              <a:rPr lang="es-ES" sz="1400" b="1" dirty="0" err="1" smtClean="0"/>
              <a:t>Desref</a:t>
            </a:r>
            <a:r>
              <a:rPr lang="es-ES" sz="1400" b="1" dirty="0" smtClean="0"/>
              <a:t> </a:t>
            </a:r>
            <a:r>
              <a:rPr lang="es-ES" sz="1400" b="1" dirty="0" smtClean="0">
                <a:solidFill>
                  <a:srgbClr val="FF0000"/>
                </a:solidFill>
              </a:rPr>
              <a:t>(estudiaremos mas adelante)</a:t>
            </a:r>
            <a:endParaRPr lang="es-ES" sz="1400" b="1" dirty="0">
              <a:solidFill>
                <a:srgbClr val="FF0000"/>
              </a:solidFill>
            </a:endParaRPr>
          </a:p>
          <a:p>
            <a:pPr algn="just"/>
            <a:r>
              <a:rPr lang="es-ES" sz="1800" b="1" dirty="0" smtClean="0"/>
              <a:t>2 </a:t>
            </a:r>
            <a:r>
              <a:rPr lang="es-ES" sz="1800" b="1" dirty="0"/>
              <a:t>Trabajando con formatos y comentarios de celdas</a:t>
            </a:r>
          </a:p>
          <a:p>
            <a:pPr algn="just"/>
            <a:r>
              <a:rPr lang="es-ES" sz="1800" b="1" dirty="0"/>
              <a:t>3 Atajos de teclado útiles en Excel. Aumentando la productividad</a:t>
            </a:r>
          </a:p>
          <a:p>
            <a:pPr algn="just"/>
            <a:r>
              <a:rPr lang="es-ES" sz="1800" b="1" dirty="0"/>
              <a:t>4 Proteger Libro, Hojas, Celdas y Fórmulas</a:t>
            </a:r>
          </a:p>
          <a:p>
            <a:pPr algn="just"/>
            <a:r>
              <a:rPr lang="es-ES" sz="1800" b="1" dirty="0"/>
              <a:t>5 Control y gestión de vistas en Excel</a:t>
            </a:r>
          </a:p>
          <a:p>
            <a:pPr algn="just"/>
            <a:r>
              <a:rPr lang="es-ES" sz="1800" b="1" dirty="0"/>
              <a:t>6 Otras utilidades poco conocidas</a:t>
            </a:r>
          </a:p>
          <a:p>
            <a:pPr lvl="0" algn="just"/>
            <a:endParaRPr lang="es-ES" sz="1800" b="1" dirty="0"/>
          </a:p>
        </p:txBody>
      </p:sp>
      <p:sp>
        <p:nvSpPr>
          <p:cNvPr id="2" name="Rectángulo 1"/>
          <p:cNvSpPr/>
          <p:nvPr/>
        </p:nvSpPr>
        <p:spPr>
          <a:xfrm>
            <a:off x="107504" y="2652973"/>
            <a:ext cx="6678488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Definición de rangos simples Rangos simples basados en tabla o una celda</a:t>
            </a:r>
          </a:p>
        </p:txBody>
      </p:sp>
      <p:pic>
        <p:nvPicPr>
          <p:cNvPr id="8" name="Imagen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1817" y="3119482"/>
            <a:ext cx="2520280" cy="885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n 8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92088" y="3038274"/>
            <a:ext cx="5317802" cy="3693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817" y="4221088"/>
            <a:ext cx="3230730" cy="890748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817" y="5445213"/>
            <a:ext cx="4780952" cy="11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0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2808312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Administración de nombres en Excel</a:t>
            </a:r>
          </a:p>
          <a:p>
            <a:pPr algn="just"/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2 </a:t>
            </a:r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Trabajando con formatos y comentarios de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celdas</a:t>
            </a:r>
          </a:p>
          <a:p>
            <a:pPr lvl="1" algn="just"/>
            <a:r>
              <a:rPr lang="es-ES" sz="1400" b="1" dirty="0"/>
              <a:t>Numero en miles y millones. Trabajando con formatos numero</a:t>
            </a:r>
          </a:p>
          <a:p>
            <a:pPr lvl="1" algn="just"/>
            <a:r>
              <a:rPr lang="es-ES" sz="1400" b="1" dirty="0"/>
              <a:t>Aplicando símbolos en nuestras celdas</a:t>
            </a:r>
          </a:p>
          <a:p>
            <a:pPr lvl="1" algn="just"/>
            <a:r>
              <a:rPr lang="es-ES" sz="1400" b="1" dirty="0"/>
              <a:t>Aplicando comentarios o texto de ayudas a las celdas</a:t>
            </a:r>
          </a:p>
          <a:p>
            <a:pPr algn="just"/>
            <a:r>
              <a:rPr lang="es-ES" sz="1800" b="1" dirty="0" smtClean="0"/>
              <a:t>3 </a:t>
            </a:r>
            <a:r>
              <a:rPr lang="es-ES" sz="1800" b="1" dirty="0"/>
              <a:t>Atajos de teclado útiles en Excel. Aumentando la productividad</a:t>
            </a:r>
          </a:p>
          <a:p>
            <a:pPr algn="just"/>
            <a:r>
              <a:rPr lang="es-ES" sz="1800" b="1" dirty="0"/>
              <a:t>4 Proteger Libro, Hojas, Celdas y Fórmulas</a:t>
            </a:r>
          </a:p>
          <a:p>
            <a:pPr algn="just"/>
            <a:r>
              <a:rPr lang="es-ES" sz="1800" b="1" dirty="0"/>
              <a:t>5 Control y gestión de vistas en Excel</a:t>
            </a:r>
          </a:p>
          <a:p>
            <a:pPr algn="just"/>
            <a:r>
              <a:rPr lang="es-ES" sz="1800" b="1" dirty="0"/>
              <a:t>6 Otras utilidades poco conocidas</a:t>
            </a:r>
          </a:p>
          <a:p>
            <a:pPr lvl="0" algn="just"/>
            <a:endParaRPr lang="es-ES" sz="1800" b="1" dirty="0"/>
          </a:p>
        </p:txBody>
      </p:sp>
      <p:sp>
        <p:nvSpPr>
          <p:cNvPr id="9" name="Rectángulo 8"/>
          <p:cNvSpPr/>
          <p:nvPr/>
        </p:nvSpPr>
        <p:spPr>
          <a:xfrm>
            <a:off x="67377" y="3068960"/>
            <a:ext cx="5665499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Numero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miles y millones. Trabajando con formatos </a:t>
            </a: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numero</a:t>
            </a:r>
            <a:endParaRPr lang="es-ES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251520" y="3971977"/>
            <a:ext cx="4046440" cy="2554545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600" dirty="0"/>
              <a:t>Nos interesa </a:t>
            </a:r>
            <a:r>
              <a:rPr lang="es-ES" sz="1600" dirty="0" smtClean="0"/>
              <a:t>trabajar </a:t>
            </a:r>
            <a:r>
              <a:rPr lang="es-ES" sz="1600" dirty="0"/>
              <a:t>con miles o millones según las celdas, pero en formato máscara, es decir que el valor de la celda siga siendo el mismo con el fin  de no tener que estar operando.</a:t>
            </a:r>
          </a:p>
          <a:p>
            <a:pPr algn="just"/>
            <a:r>
              <a:rPr lang="es-ES" sz="1600" dirty="0"/>
              <a:t>De esta forma 10.000 se convertirá en 10,00 K y 10.000.000 en 10,00 M, tal y como se muestra en la Ilustración </a:t>
            </a:r>
            <a:r>
              <a:rPr lang="es-ES" sz="1600" dirty="0" smtClean="0"/>
              <a:t>columna </a:t>
            </a:r>
            <a:r>
              <a:rPr lang="es-ES" sz="1600" dirty="0"/>
              <a:t>C, pero recordemos que el valor de la celda sigue siendo el </a:t>
            </a:r>
            <a:r>
              <a:rPr lang="es-ES" sz="1600" dirty="0" smtClean="0"/>
              <a:t>mismo.</a:t>
            </a:r>
            <a:endParaRPr lang="es-ES" sz="16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07504" y="3481844"/>
            <a:ext cx="2749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b="1" u="sng" dirty="0" smtClean="0"/>
              <a:t>Planteamiento del caso</a:t>
            </a:r>
            <a:endParaRPr lang="es-ES" b="1" u="sng" dirty="0"/>
          </a:p>
        </p:txBody>
      </p:sp>
      <p:pic>
        <p:nvPicPr>
          <p:cNvPr id="13" name="Imagen 12"/>
          <p:cNvPicPr/>
          <p:nvPr/>
        </p:nvPicPr>
        <p:blipFill>
          <a:blip r:embed="rId3"/>
          <a:stretch>
            <a:fillRect/>
          </a:stretch>
        </p:blipFill>
        <p:spPr>
          <a:xfrm>
            <a:off x="4439285" y="3481844"/>
            <a:ext cx="4704715" cy="2694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2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/>
          <p:nvPr/>
        </p:nvPicPr>
        <p:blipFill>
          <a:blip r:embed="rId3"/>
          <a:stretch>
            <a:fillRect/>
          </a:stretch>
        </p:blipFill>
        <p:spPr>
          <a:xfrm>
            <a:off x="1259632" y="116632"/>
            <a:ext cx="6624736" cy="4248472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89756" y="4653136"/>
            <a:ext cx="8964488" cy="1354217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600" dirty="0">
                <a:solidFill>
                  <a:schemeClr val="dk1"/>
                </a:solidFill>
                <a:latin typeface="+mn-lt"/>
                <a:cs typeface="+mn-cs"/>
              </a:rPr>
              <a:t>Para ello aplicamos a las celdas un formato personalizado como el que sigue para las columnas C, E y F respectivamente:</a:t>
            </a:r>
          </a:p>
          <a:p>
            <a:pPr algn="just"/>
            <a:r>
              <a:rPr lang="es-ES" sz="1600" dirty="0">
                <a:solidFill>
                  <a:schemeClr val="dk1"/>
                </a:solidFill>
                <a:latin typeface="+mn-lt"/>
                <a:cs typeface="+mn-cs"/>
              </a:rPr>
              <a:t>Columna C:  [&gt;=1000000]#.##0,00.." M";[&gt;=1000]#.##0,00." K";#.##0,00</a:t>
            </a:r>
          </a:p>
          <a:p>
            <a:pPr algn="just"/>
            <a:r>
              <a:rPr lang="es-ES" sz="1600" dirty="0">
                <a:solidFill>
                  <a:schemeClr val="dk1"/>
                </a:solidFill>
                <a:latin typeface="+mn-lt"/>
                <a:cs typeface="+mn-cs"/>
              </a:rPr>
              <a:t>Columna E: #.##0,00." K"</a:t>
            </a:r>
          </a:p>
          <a:p>
            <a:pPr algn="just"/>
            <a:r>
              <a:rPr lang="es-ES" sz="1600" dirty="0">
                <a:solidFill>
                  <a:schemeClr val="dk1"/>
                </a:solidFill>
                <a:latin typeface="+mn-lt"/>
                <a:cs typeface="+mn-cs"/>
              </a:rPr>
              <a:t>Columna F: #.##0,00.." M"</a:t>
            </a:r>
          </a:p>
        </p:txBody>
      </p:sp>
    </p:spTree>
    <p:extLst>
      <p:ext uri="{BB962C8B-B14F-4D97-AF65-F5344CB8AC3E}">
        <p14:creationId xmlns:p14="http://schemas.microsoft.com/office/powerpoint/2010/main" val="293510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/>
          <p:nvPr/>
        </p:nvPicPr>
        <p:blipFill>
          <a:blip r:embed="rId3"/>
          <a:stretch>
            <a:fillRect/>
          </a:stretch>
        </p:blipFill>
        <p:spPr>
          <a:xfrm>
            <a:off x="1479903" y="116632"/>
            <a:ext cx="6336704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04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42170" y="116632"/>
            <a:ext cx="6618061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Aplicando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símbolos en nuestras celdas: </a:t>
            </a: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Símbolos 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comunes de </a:t>
            </a:r>
            <a:r>
              <a:rPr lang="es-ES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fonts</a:t>
            </a: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 Excel</a:t>
            </a:r>
          </a:p>
        </p:txBody>
      </p:sp>
      <p:pic>
        <p:nvPicPr>
          <p:cNvPr id="4" name="Imagen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692696"/>
            <a:ext cx="5926316" cy="6016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407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42171" y="116632"/>
            <a:ext cx="3665734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Aplicando comentarios a nuestras celdas</a:t>
            </a:r>
            <a:endParaRPr lang="es-ES" sz="1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3"/>
          <a:stretch>
            <a:fillRect/>
          </a:stretch>
        </p:blipFill>
        <p:spPr>
          <a:xfrm>
            <a:off x="4427984" y="116632"/>
            <a:ext cx="4464496" cy="1944216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536" y="980728"/>
            <a:ext cx="3672408" cy="941643"/>
          </a:xfrm>
          <a:prstGeom prst="rect">
            <a:avLst/>
          </a:prstGeom>
        </p:spPr>
      </p:pic>
      <p:pic>
        <p:nvPicPr>
          <p:cNvPr id="8" name="Imagen 7"/>
          <p:cNvPicPr/>
          <p:nvPr/>
        </p:nvPicPr>
        <p:blipFill>
          <a:blip r:embed="rId5"/>
          <a:stretch>
            <a:fillRect/>
          </a:stretch>
        </p:blipFill>
        <p:spPr>
          <a:xfrm>
            <a:off x="504595" y="2237946"/>
            <a:ext cx="3528392" cy="1229980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6"/>
          <a:stretch>
            <a:fillRect/>
          </a:stretch>
        </p:blipFill>
        <p:spPr>
          <a:xfrm>
            <a:off x="4675450" y="2852936"/>
            <a:ext cx="4217030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2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2 Subtítulo"/>
          <p:cNvSpPr>
            <a:spLocks noGrp="1"/>
          </p:cNvSpPr>
          <p:nvPr>
            <p:ph type="subTitle" idx="1"/>
          </p:nvPr>
        </p:nvSpPr>
        <p:spPr>
          <a:xfrm>
            <a:off x="67377" y="101729"/>
            <a:ext cx="8856984" cy="2808312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Administración de nombres en Excel</a:t>
            </a:r>
          </a:p>
          <a:p>
            <a:pPr algn="just"/>
            <a:r>
              <a:rPr lang="es-ES" sz="1800" b="1" dirty="0"/>
              <a:t>2 Trabajando con formatos y comentarios de celdas</a:t>
            </a:r>
          </a:p>
          <a:p>
            <a:pPr algn="just"/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3 </a:t>
            </a:r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Atajos de teclado útiles en Excel. Aumentando la productividad</a:t>
            </a:r>
          </a:p>
          <a:p>
            <a:pPr lvl="1" algn="just"/>
            <a:r>
              <a:rPr lang="es-ES" sz="1400" b="1" dirty="0"/>
              <a:t>Seleccionar un rango de celdas hasta la última </a:t>
            </a:r>
            <a:r>
              <a:rPr lang="es-ES" sz="1400" b="1" dirty="0" smtClean="0"/>
              <a:t>escrita</a:t>
            </a:r>
          </a:p>
          <a:p>
            <a:pPr lvl="1" algn="just"/>
            <a:r>
              <a:rPr lang="es-ES" sz="1400" b="1" i="1" dirty="0"/>
              <a:t>Copiar y pegar de forma automática</a:t>
            </a:r>
            <a:endParaRPr lang="es-ES" sz="1400" b="1" dirty="0"/>
          </a:p>
          <a:p>
            <a:pPr lvl="1" algn="just"/>
            <a:r>
              <a:rPr lang="es-ES" sz="1400" b="1" i="1" dirty="0"/>
              <a:t>Más atajos </a:t>
            </a:r>
            <a:endParaRPr lang="es-ES" sz="1400" b="1" dirty="0"/>
          </a:p>
          <a:p>
            <a:pPr algn="just"/>
            <a:r>
              <a:rPr lang="es-ES" sz="1800" b="1" dirty="0" smtClean="0"/>
              <a:t>4 </a:t>
            </a:r>
            <a:r>
              <a:rPr lang="es-ES" sz="1800" b="1" dirty="0"/>
              <a:t>Proteger Libro, Hojas, Celdas y Fórmulas</a:t>
            </a:r>
          </a:p>
          <a:p>
            <a:pPr algn="just"/>
            <a:r>
              <a:rPr lang="es-ES" sz="1800" b="1" dirty="0"/>
              <a:t>5 Control y gestión de vistas en Excel</a:t>
            </a:r>
          </a:p>
          <a:p>
            <a:pPr algn="just"/>
            <a:r>
              <a:rPr lang="es-ES" sz="1800" b="1" dirty="0"/>
              <a:t>6 Otras utilidades poco conocidas</a:t>
            </a:r>
          </a:p>
          <a:p>
            <a:pPr lvl="0" algn="just"/>
            <a:endParaRPr lang="es-ES" sz="1800" b="1" dirty="0"/>
          </a:p>
        </p:txBody>
      </p:sp>
      <p:sp>
        <p:nvSpPr>
          <p:cNvPr id="9" name="Rectángulo 8"/>
          <p:cNvSpPr/>
          <p:nvPr/>
        </p:nvSpPr>
        <p:spPr>
          <a:xfrm>
            <a:off x="67377" y="3068960"/>
            <a:ext cx="4720647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Seleccionar un rango de celdas hasta la última escrita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07504" y="3481844"/>
            <a:ext cx="87849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Combinación </a:t>
            </a:r>
            <a:r>
              <a:rPr lang="es-ES" sz="1600" dirty="0" err="1"/>
              <a:t>Ctr+Shift+Cursor</a:t>
            </a:r>
            <a:r>
              <a:rPr lang="es-ES" sz="1600" dirty="0"/>
              <a:t> (abajo, arriba, derecha o izquierda) nos ira seleccionado el rango deseado</a:t>
            </a:r>
            <a:r>
              <a:rPr lang="es-ES" dirty="0"/>
              <a:t>.</a:t>
            </a:r>
          </a:p>
        </p:txBody>
      </p:sp>
      <p:pic>
        <p:nvPicPr>
          <p:cNvPr id="15" name="Imagen 14"/>
          <p:cNvPicPr/>
          <p:nvPr/>
        </p:nvPicPr>
        <p:blipFill>
          <a:blip r:embed="rId3"/>
          <a:stretch>
            <a:fillRect/>
          </a:stretch>
        </p:blipFill>
        <p:spPr>
          <a:xfrm>
            <a:off x="3059832" y="4097397"/>
            <a:ext cx="2795361" cy="2597170"/>
          </a:xfrm>
          <a:prstGeom prst="rect">
            <a:avLst/>
          </a:prstGeom>
        </p:spPr>
      </p:pic>
      <p:pic>
        <p:nvPicPr>
          <p:cNvPr id="16" name="Imagen 15"/>
          <p:cNvPicPr/>
          <p:nvPr/>
        </p:nvPicPr>
        <p:blipFill>
          <a:blip r:embed="rId4"/>
          <a:stretch>
            <a:fillRect/>
          </a:stretch>
        </p:blipFill>
        <p:spPr>
          <a:xfrm>
            <a:off x="6156176" y="4097397"/>
            <a:ext cx="2873986" cy="2707020"/>
          </a:xfrm>
          <a:prstGeom prst="rect">
            <a:avLst/>
          </a:prstGeom>
        </p:spPr>
      </p:pic>
      <p:pic>
        <p:nvPicPr>
          <p:cNvPr id="17" name="Imagen 16"/>
          <p:cNvPicPr/>
          <p:nvPr/>
        </p:nvPicPr>
        <p:blipFill>
          <a:blip r:embed="rId5"/>
          <a:stretch>
            <a:fillRect/>
          </a:stretch>
        </p:blipFill>
        <p:spPr>
          <a:xfrm>
            <a:off x="151006" y="4121852"/>
            <a:ext cx="2836818" cy="2572715"/>
          </a:xfrm>
          <a:prstGeom prst="rect">
            <a:avLst/>
          </a:prstGeom>
        </p:spPr>
      </p:pic>
      <p:pic>
        <p:nvPicPr>
          <p:cNvPr id="1027" name="Imagen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447800" cy="1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Imagen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71625" cy="133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280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n 12" descr="http://excellentias.com/wp-content/uploads/2010/01/Metodos-Abreviados-Desplazamiento1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1926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489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788</Words>
  <Application>Microsoft Office PowerPoint</Application>
  <PresentationFormat>Presentación en pantalla (4:3)</PresentationFormat>
  <Paragraphs>86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1_Tema de Office</vt:lpstr>
      <vt:lpstr>Tema: Técnicas Básicas Excel (I) Trucos, opciones y personalización de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Introducción a las BDR. Generalidades del Access</dc:title>
  <dc:creator>jggomez</dc:creator>
  <cp:lastModifiedBy>Jose Ignacio González Gómez</cp:lastModifiedBy>
  <cp:revision>147</cp:revision>
  <dcterms:created xsi:type="dcterms:W3CDTF">2008-02-26T09:03:54Z</dcterms:created>
  <dcterms:modified xsi:type="dcterms:W3CDTF">2016-03-27T14:17:22Z</dcterms:modified>
</cp:coreProperties>
</file>